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61"/>
  </p:notesMasterIdLst>
  <p:sldIdLst>
    <p:sldId id="297" r:id="rId2"/>
    <p:sldId id="280" r:id="rId3"/>
    <p:sldId id="300" r:id="rId4"/>
    <p:sldId id="309" r:id="rId5"/>
    <p:sldId id="303" r:id="rId6"/>
    <p:sldId id="305" r:id="rId7"/>
    <p:sldId id="304" r:id="rId8"/>
    <p:sldId id="301" r:id="rId9"/>
    <p:sldId id="307" r:id="rId10"/>
    <p:sldId id="306" r:id="rId11"/>
    <p:sldId id="308" r:id="rId12"/>
    <p:sldId id="310" r:id="rId13"/>
    <p:sldId id="317" r:id="rId14"/>
    <p:sldId id="311" r:id="rId15"/>
    <p:sldId id="312" r:id="rId16"/>
    <p:sldId id="313" r:id="rId17"/>
    <p:sldId id="314" r:id="rId18"/>
    <p:sldId id="315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8" r:id="rId30"/>
    <p:sldId id="329" r:id="rId31"/>
    <p:sldId id="327" r:id="rId32"/>
    <p:sldId id="331" r:id="rId33"/>
    <p:sldId id="330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258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298" r:id="rId59"/>
    <p:sldId id="299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Space Grotesk Medium" pitchFamily="2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280"/>
            <p14:sldId id="300"/>
            <p14:sldId id="309"/>
            <p14:sldId id="303"/>
            <p14:sldId id="305"/>
            <p14:sldId id="304"/>
            <p14:sldId id="301"/>
            <p14:sldId id="307"/>
            <p14:sldId id="306"/>
            <p14:sldId id="308"/>
            <p14:sldId id="310"/>
            <p14:sldId id="317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27"/>
            <p14:sldId id="331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58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F11BF-8F5F-47D4-A553-57574061406E}" v="11" dt="2023-10-24T18:28:05.098"/>
    <p1510:client id="{B78A1096-0BAE-4BC1-8409-E8017A80C114}" v="1" dt="2023-10-24T18:41:14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0" autoAdjust="0"/>
    <p:restoredTop sz="93031" autoAdjust="0"/>
  </p:normalViewPr>
  <p:slideViewPr>
    <p:cSldViewPr snapToGrid="0">
      <p:cViewPr varScale="1">
        <p:scale>
          <a:sx n="107" d="100"/>
          <a:sy n="107" d="100"/>
        </p:scale>
        <p:origin x="7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nashtechglobal.com/entity-framework-core-internals-model-building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hyperlink" Target="https://blog.nashtechglobal.com/entity-framework-core-internals-dbcontext-instantiation-and-initialization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blog.nashtechglobal.com/entity-framework-core-internals-high-level-overview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log.nashtechglobal.com/entity-framework-core-internals-query-pipelines/" TargetMode="External"/><Relationship Id="rId5" Type="http://schemas.openxmlformats.org/officeDocument/2006/relationships/hyperlink" Target="https://blog.nashtechglobal.com/entity-framework-core-internals-model-building/" TargetMode="External"/><Relationship Id="rId4" Type="http://schemas.openxmlformats.org/officeDocument/2006/relationships/hyperlink" Target="https://blog.nashtechglobal.com/entity-framework-core-internals-dependency-injection-and-internal-service-provider/" TargetMode="External"/><Relationship Id="rId9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44F17-7A0C-FC26-4131-4D88E0AB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Initialization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E41281-4897-8931-F0B7-18CF9BDA77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2" y="2160587"/>
            <a:ext cx="562927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7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0A5F-96B0-59EC-96A5-A37E298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Service Provider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3EB2-E865-99B1-8FBA-A327B140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2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Service Provider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F51792-3E8F-0902-08D4-16560FA34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952" y="2598917"/>
            <a:ext cx="3438095" cy="2876190"/>
          </a:xfrm>
        </p:spPr>
      </p:pic>
    </p:spTree>
    <p:extLst>
      <p:ext uri="{BB962C8B-B14F-4D97-AF65-F5344CB8AC3E}">
        <p14:creationId xmlns:p14="http://schemas.microsoft.com/office/powerpoint/2010/main" val="134325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Services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24AD8B-21B1-7B73-AF99-F266EF8800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70" y="1514727"/>
            <a:ext cx="6179344" cy="50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9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Services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1999366-74B4-EB16-2CE8-56C207AD1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08" y="1533717"/>
            <a:ext cx="4989195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0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TryAdd</a:t>
            </a:r>
            <a:r>
              <a:rPr lang="en-US" dirty="0"/>
              <a:t> Method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D6A626-768A-BC47-7C6F-65C42C9EE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5069"/>
            <a:ext cx="74771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6C3FD3B-BA4F-EFE9-81F2-1C31B1D93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88" y="3923919"/>
            <a:ext cx="73914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8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Specific Services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19C672-CDD0-6DD1-F7C6-EEFF1C42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08073"/>
            <a:ext cx="97536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9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InMemoryDatabase</a:t>
            </a:r>
            <a:r>
              <a:rPr lang="en-US" dirty="0"/>
              <a:t> Services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1553E48-FB78-593B-B6B1-3630B1927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16" y="1741361"/>
            <a:ext cx="87344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6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Services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4CF10C5-84A2-E838-BBDE-F0AA2688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72" y="1432559"/>
            <a:ext cx="7010400" cy="538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B07E-B0FC-6633-9C41-174EA2CC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 Services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748C9B5-065E-7FC0-1E73-83F0D276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567" y="1510480"/>
            <a:ext cx="7327106" cy="51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40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283390" cy="3952875"/>
          </a:xfrm>
        </p:spPr>
        <p:txBody>
          <a:bodyPr/>
          <a:lstStyle/>
          <a:p>
            <a:r>
              <a:rPr lang="en-US" dirty="0"/>
              <a:t>Entity Framework Core Internals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Phong Nguyen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B58F50-324C-7B0E-E46A-FC7C32331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456" y="1533013"/>
            <a:ext cx="4445318" cy="5175885"/>
          </a:xfrm>
        </p:spPr>
      </p:pic>
    </p:spTree>
    <p:extLst>
      <p:ext uri="{BB962C8B-B14F-4D97-AF65-F5344CB8AC3E}">
        <p14:creationId xmlns:p14="http://schemas.microsoft.com/office/powerpoint/2010/main" val="26640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280F7AC8-99DF-6A94-C546-691058ABEC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03" y="1542158"/>
            <a:ext cx="5683568" cy="504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50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8660C22-DC00-AC21-6BB0-604B860F44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803" y="1569592"/>
            <a:ext cx="6707981" cy="506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88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A3294E2-233E-01E2-7F67-A07BC48F0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312987"/>
            <a:ext cx="61722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5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90ADEDB-50B5-CCA9-3DB3-BDC599A5D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2051050"/>
            <a:ext cx="68865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11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2D363D1-C66F-429E-1748-AE6DA073A9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55900"/>
            <a:ext cx="97536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543E108-83BC-A6C5-1970-C203CCF147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2" y="3727450"/>
            <a:ext cx="51720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26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D6C577-06AD-DC23-84C3-C7E9802D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Provider Creation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6290649A-B375-E877-6B22-A7AA2EE0B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36" y="1533015"/>
            <a:ext cx="7292340" cy="48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01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0A5F-96B0-59EC-96A5-A37E298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3EB2-E865-99B1-8FBA-A327B140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110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81E361-C3E7-C024-06E9-811C955E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22660-BC9D-FF3F-5EE9-F46A999EF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524" y="2541774"/>
            <a:ext cx="4980952" cy="2990476"/>
          </a:xfrm>
        </p:spPr>
      </p:pic>
    </p:spTree>
    <p:extLst>
      <p:ext uri="{BB962C8B-B14F-4D97-AF65-F5344CB8AC3E}">
        <p14:creationId xmlns:p14="http://schemas.microsoft.com/office/powerpoint/2010/main" val="53822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75E30D-AD33-E7AE-B830-A1A64887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Overview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08BFE0-F5E0-0402-BE5A-D322892BAB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07" y="1547720"/>
            <a:ext cx="5064044" cy="44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169EE-5BC1-6B1B-A632-6109DABA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4" y="1717434"/>
            <a:ext cx="5200000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2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81E361-C3E7-C024-06E9-811C955E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D283-CD22-0563-FFA4-D328346E6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https://blog.nashtechglobal.com/entity-framework-core-internals-model-building/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40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0A5F-96B0-59EC-96A5-A37E298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3EB2-E865-99B1-8FBA-A327B140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25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0A5F-96B0-59EC-96A5-A37E298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IEnumerable</a:t>
            </a:r>
            <a:r>
              <a:rPr lang="en-US" dirty="0"/>
              <a:t> vs </a:t>
            </a:r>
            <a:r>
              <a:rPr lang="en-US" dirty="0" err="1"/>
              <a:t>IQueryable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3EB2-E865-99B1-8FBA-A327B140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2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IEnumerable</a:t>
            </a: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7E363B9-37D6-DF29-DD06-69CD49A3E2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6037" y="3803650"/>
            <a:ext cx="70199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B38E8-CFAC-A1E8-F71D-56D43D1C1133}"/>
              </a:ext>
            </a:extLst>
          </p:cNvPr>
          <p:cNvSpPr txBox="1"/>
          <p:nvPr/>
        </p:nvSpPr>
        <p:spPr>
          <a:xfrm>
            <a:off x="537883" y="18776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abstraction in </a:t>
            </a:r>
            <a:r>
              <a:rPr lang="en-US" dirty="0" err="1"/>
              <a:t>.Net</a:t>
            </a:r>
            <a:r>
              <a:rPr lang="en-US" dirty="0"/>
              <a:t> referring to something you can enumerate over.</a:t>
            </a:r>
          </a:p>
        </p:txBody>
      </p:sp>
    </p:spTree>
    <p:extLst>
      <p:ext uri="{BB962C8B-B14F-4D97-AF65-F5344CB8AC3E}">
        <p14:creationId xmlns:p14="http://schemas.microsoft.com/office/powerpoint/2010/main" val="325897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IEnumerable</a:t>
            </a:r>
            <a:endParaRPr lang="en-US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438CB10-C363-DDF1-FC1C-62826ABB73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16" y="1825624"/>
            <a:ext cx="78962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22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IEnumerable</a:t>
            </a:r>
            <a:endParaRPr 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497D805-A090-D579-F17A-5C240B92B1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06" y="1368419"/>
            <a:ext cx="502205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16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IQueryable</a:t>
            </a:r>
            <a:endParaRPr 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B1E315C-4182-A6FF-C616-914CF4231E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7" y="3708400"/>
            <a:ext cx="43529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F0F5C0-24D1-4EA9-AF92-EFB4FF736825}"/>
              </a:ext>
            </a:extLst>
          </p:cNvPr>
          <p:cNvSpPr txBox="1"/>
          <p:nvPr/>
        </p:nvSpPr>
        <p:spPr>
          <a:xfrm>
            <a:off x="502023" y="179295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Something similar to </a:t>
            </a:r>
            <a:r>
              <a:rPr lang="en-US" dirty="0" err="1"/>
              <a:t>IEnumerable</a:t>
            </a:r>
            <a:r>
              <a:rPr lang="en-US" dirty="0"/>
              <a:t>, however, it’s not a stream of data that we can enumerate now, it’s basically an abstraction of something we can query over.</a:t>
            </a:r>
          </a:p>
        </p:txBody>
      </p:sp>
    </p:spTree>
    <p:extLst>
      <p:ext uri="{BB962C8B-B14F-4D97-AF65-F5344CB8AC3E}">
        <p14:creationId xmlns:p14="http://schemas.microsoft.com/office/powerpoint/2010/main" val="273425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IQueryable</a:t>
            </a:r>
            <a:endParaRPr lang="en-US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7BE16D99-8524-F071-7764-61B3CFC41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989262"/>
            <a:ext cx="8553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4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IQueryable</a:t>
            </a:r>
            <a:endParaRPr lang="en-US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3C1C49A2-B4F5-C8EF-0581-782672F80C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082706"/>
            <a:ext cx="55054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AA602562-6C92-17BE-60C6-87D79003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00" y="3009900"/>
            <a:ext cx="96488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30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IQueryable</a:t>
            </a:r>
            <a:endParaRPr lang="en-US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6081853E-8664-653F-F370-E9329B5CBC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922462"/>
            <a:ext cx="729615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1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3593-EC73-69A9-A886-915D2D16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Instantiation and Initialization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664F-CF07-4F34-C055-70331E377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30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Providers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5F98E27-4EC4-0EC7-16F6-99FC5F43AC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759" y="1825625"/>
            <a:ext cx="3984481" cy="44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16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Providers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04552A8F-B18E-4D4F-FC27-C8D1B1741C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931987"/>
            <a:ext cx="51435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624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Providers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0A8A151-B44B-91F1-71C3-CFA19957B8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27212"/>
            <a:ext cx="5181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41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Query Provider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ABCAD9D5-B31F-113F-7048-AB50E3721D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55" y="1551304"/>
            <a:ext cx="640080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20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Query Provider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A137F68-28C4-6FD5-84C7-63BB41C7E4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3384550"/>
            <a:ext cx="73533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33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Core Query Provider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441B463E-D7EE-1694-0214-C783883DFB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68724"/>
            <a:ext cx="4800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304167F4-02A2-50F4-5103-52772CE9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455" y="3405936"/>
            <a:ext cx="59817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1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Pipelines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4E6920D-AFD9-A67A-A084-ED9348904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2775"/>
            <a:ext cx="97536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99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Provider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BC76B-BBAB-9CD4-5619-D286BA87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for handling the expression and return results, but it doesn’t do much, it just forwards the expression to the Query Compiler.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1C0BD-DF55-C840-5F5C-4561E03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2775"/>
            <a:ext cx="97536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46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BC76B-BBAB-9CD4-5619-D286BA87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for compiling the query tree, compiling the logic to invoke the Translator, and compiling the Materializer.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1C0BD-DF55-C840-5F5C-4561E03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2775"/>
            <a:ext cx="97536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0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DAC99-6B70-F182-1220-A8A2DA3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Root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B90602-1DB2-6FEC-3472-640C9A392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97" y="2523680"/>
            <a:ext cx="45053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D05C8D-8934-B288-A356-07413DD4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" y="1743075"/>
            <a:ext cx="52482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09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Translator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BC76B-BBAB-9CD4-5619-D286BA87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for traversing the expression tree and generating the instruction (ex: SQL script) that can be understood by the underlying database.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1C0BD-DF55-C840-5F5C-4561E03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52775"/>
            <a:ext cx="97536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41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14A5C-1C2D-1278-1236-80D1480C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ABC76B-BBAB-9CD4-5619-D286BA87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generated at runtime to create optimized code for the user’s model.</a:t>
            </a:r>
          </a:p>
          <a:p>
            <a:r>
              <a:rPr lang="en-US" dirty="0"/>
              <a:t>Responsible for reading back the database results and materializing them. This is also a part of the query compilation.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1C0BD-DF55-C840-5F5C-4561E03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25128"/>
            <a:ext cx="97536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455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B1BB-8506-B474-3F52-D4A64DB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4DF5764B-32B8-ECA6-B46F-16BFD19C18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46387"/>
            <a:ext cx="9753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8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B1BB-8506-B474-3F52-D4A64DB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DA0008AB-1E8A-2BAE-7393-44A4B4979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2960687"/>
            <a:ext cx="59817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376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B1BB-8506-B474-3F52-D4A64DB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Problem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1AC778B8-DE54-92C9-FC12-D8639BBCF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203575"/>
            <a:ext cx="56007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01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B1BB-8506-B474-3F52-D4A64DB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Solution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2852554-3ECA-39C6-21C8-A65565A92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41662"/>
            <a:ext cx="97536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50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EB1BB-8506-B474-3F52-D4A64DB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Extraction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5A868D0A-62F7-0D9A-836E-D17654D5B5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2960687"/>
            <a:ext cx="59817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26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4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dirty="0">
                <a:hlinkClick r:id="rId2"/>
              </a:rPr>
              <a:t>EF Core Internals: High-Level Overview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>
                <a:hlinkClick r:id="rId3"/>
              </a:rPr>
              <a:t>EF Core Internals: </a:t>
            </a:r>
            <a:r>
              <a:rPr lang="en-US" dirty="0" err="1">
                <a:hlinkClick r:id="rId3"/>
              </a:rPr>
              <a:t>DbContext</a:t>
            </a:r>
            <a:r>
              <a:rPr lang="en-US" dirty="0">
                <a:hlinkClick r:id="rId3"/>
              </a:rPr>
              <a:t> Instantiation and Initialization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>
                <a:hlinkClick r:id="rId4"/>
              </a:rPr>
              <a:t>EF Core Internals: Dependency Injection and Internal Service Provider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>
                <a:hlinkClick r:id="rId5"/>
              </a:rPr>
              <a:t>EF Core Internals: Model Building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>
                <a:hlinkClick r:id="rId6"/>
              </a:rPr>
              <a:t>EF Core Internals: Query Pipelines</a:t>
            </a:r>
            <a:br>
              <a:rPr lang="en-US" dirty="0"/>
            </a:b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DAC99-6B70-F182-1220-A8A2DA3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NullReferenceException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6FEFAE-9489-853F-2903-C390617E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380133-AF83-2698-D1DB-EBD81A563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03" y="1778157"/>
            <a:ext cx="7372350" cy="45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7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DAC99-6B70-F182-1220-A8A2DA3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Instantiation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F16BC7-7387-31F2-DE17-778E10F16E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2998787"/>
            <a:ext cx="88963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90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44F17-7A0C-FC26-4131-4D88E0AB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Initialization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51CDCD-6AF6-C1C4-873A-D7E8FE60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190" y="3132250"/>
            <a:ext cx="5647619" cy="1809524"/>
          </a:xfrm>
        </p:spPr>
      </p:pic>
    </p:spTree>
    <p:extLst>
      <p:ext uri="{BB962C8B-B14F-4D97-AF65-F5344CB8AC3E}">
        <p14:creationId xmlns:p14="http://schemas.microsoft.com/office/powerpoint/2010/main" val="22371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44F17-7A0C-FC26-4131-4D88E0AB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DbContext</a:t>
            </a:r>
            <a:r>
              <a:rPr lang="en-US" dirty="0"/>
              <a:t> Initialization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96B088-00FD-C744-8C45-5ECA6DF6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87" y="1470659"/>
            <a:ext cx="4525804" cy="517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8207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649</TotalTime>
  <Words>322</Words>
  <Application>Microsoft Office PowerPoint</Application>
  <PresentationFormat>Widescreen</PresentationFormat>
  <Paragraphs>72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Open Sans</vt:lpstr>
      <vt:lpstr>Arial</vt:lpstr>
      <vt:lpstr>Calibri</vt:lpstr>
      <vt:lpstr>Space Grotesk Medium</vt:lpstr>
      <vt:lpstr>Consolas</vt:lpstr>
      <vt:lpstr>1_Office Theme</vt:lpstr>
      <vt:lpstr>PowerPoint Presentation</vt:lpstr>
      <vt:lpstr>Entity Framework Core Internals</vt:lpstr>
      <vt:lpstr>High-Level Overview</vt:lpstr>
      <vt:lpstr>DbContext Instantiation and Initialization </vt:lpstr>
      <vt:lpstr>Query Root</vt:lpstr>
      <vt:lpstr>NullReferenceException</vt:lpstr>
      <vt:lpstr>DbContext Instantiation</vt:lpstr>
      <vt:lpstr>DbContext Initialization</vt:lpstr>
      <vt:lpstr>DbContext Initialization</vt:lpstr>
      <vt:lpstr>DbContext Initialization</vt:lpstr>
      <vt:lpstr>Internal Service Provider</vt:lpstr>
      <vt:lpstr>Internal Service Provider</vt:lpstr>
      <vt:lpstr>Core Services</vt:lpstr>
      <vt:lpstr>Core Services</vt:lpstr>
      <vt:lpstr>TryAdd Method</vt:lpstr>
      <vt:lpstr>Database Specific Services</vt:lpstr>
      <vt:lpstr>InMemoryDatabase Services</vt:lpstr>
      <vt:lpstr>SqlServer Services</vt:lpstr>
      <vt:lpstr>Sqlite Services</vt:lpstr>
      <vt:lpstr>Service Provider Creation</vt:lpstr>
      <vt:lpstr>Service Provider Creation</vt:lpstr>
      <vt:lpstr>Service Provider Creation</vt:lpstr>
      <vt:lpstr>Service Provider Creation</vt:lpstr>
      <vt:lpstr>Service Provider Creation</vt:lpstr>
      <vt:lpstr>Service Provider Creation</vt:lpstr>
      <vt:lpstr>Service Provider Creation</vt:lpstr>
      <vt:lpstr>Service Provider Creation</vt:lpstr>
      <vt:lpstr>Model Building</vt:lpstr>
      <vt:lpstr>EF Core Model</vt:lpstr>
      <vt:lpstr>Model Creation</vt:lpstr>
      <vt:lpstr>Query Pipelines</vt:lpstr>
      <vt:lpstr>IEnumerable vs IQueryable</vt:lpstr>
      <vt:lpstr>IEnumerable</vt:lpstr>
      <vt:lpstr>IEnumerable</vt:lpstr>
      <vt:lpstr>IEnumerable</vt:lpstr>
      <vt:lpstr>IQueryable</vt:lpstr>
      <vt:lpstr>IQueryable</vt:lpstr>
      <vt:lpstr>IQueryable</vt:lpstr>
      <vt:lpstr>IQueryable</vt:lpstr>
      <vt:lpstr>Query Providers</vt:lpstr>
      <vt:lpstr>Query Providers</vt:lpstr>
      <vt:lpstr>Query Providers</vt:lpstr>
      <vt:lpstr>Demo</vt:lpstr>
      <vt:lpstr>EF Core Query Provider</vt:lpstr>
      <vt:lpstr>EF Core Query Provider</vt:lpstr>
      <vt:lpstr>EF Core Query Provider</vt:lpstr>
      <vt:lpstr>Query Pipelines</vt:lpstr>
      <vt:lpstr>Query Provider</vt:lpstr>
      <vt:lpstr>Query Compiler</vt:lpstr>
      <vt:lpstr>Translator</vt:lpstr>
      <vt:lpstr>Materializer</vt:lpstr>
      <vt:lpstr>Caching</vt:lpstr>
      <vt:lpstr>Caching</vt:lpstr>
      <vt:lpstr>Caching Problem</vt:lpstr>
      <vt:lpstr>Caching Solution</vt:lpstr>
      <vt:lpstr>Parameters Extraction</vt:lpstr>
      <vt:lpstr>Demo</vt:lpstr>
      <vt:lpstr>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NguyenDoan, Phong</cp:lastModifiedBy>
  <cp:revision>99</cp:revision>
  <dcterms:created xsi:type="dcterms:W3CDTF">2023-09-13T17:25:02Z</dcterms:created>
  <dcterms:modified xsi:type="dcterms:W3CDTF">2023-11-25T02:43:18Z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